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56" r:id="rId1"/>
    <p:sldMasterId id="2147484760" r:id="rId2"/>
  </p:sldMasterIdLst>
  <p:notesMasterIdLst>
    <p:notesMasterId r:id="rId14"/>
  </p:notesMasterIdLst>
  <p:handoutMasterIdLst>
    <p:handoutMasterId r:id="rId15"/>
  </p:handoutMasterIdLst>
  <p:sldIdLst>
    <p:sldId id="1027" r:id="rId3"/>
    <p:sldId id="1050" r:id="rId4"/>
    <p:sldId id="1043" r:id="rId5"/>
    <p:sldId id="1030" r:id="rId6"/>
    <p:sldId id="1029" r:id="rId7"/>
    <p:sldId id="1048" r:id="rId8"/>
    <p:sldId id="1049" r:id="rId9"/>
    <p:sldId id="1042" r:id="rId10"/>
    <p:sldId id="1044" r:id="rId11"/>
    <p:sldId id="1046" r:id="rId12"/>
    <p:sldId id="1047" r:id="rId13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8080"/>
    <a:srgbClr val="996633"/>
    <a:srgbClr val="9900CC"/>
    <a:srgbClr val="009900"/>
    <a:srgbClr val="CC66FF"/>
    <a:srgbClr val="333399"/>
    <a:srgbClr val="9966F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6816" autoAdjust="0"/>
  </p:normalViewPr>
  <p:slideViewPr>
    <p:cSldViewPr>
      <p:cViewPr varScale="1">
        <p:scale>
          <a:sx n="100" d="100"/>
          <a:sy n="100" d="100"/>
        </p:scale>
        <p:origin x="-24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6"/>
    </p:cViewPr>
  </p:sorterViewPr>
  <p:notesViewPr>
    <p:cSldViewPr>
      <p:cViewPr varScale="1">
        <p:scale>
          <a:sx n="76" d="100"/>
          <a:sy n="76" d="100"/>
        </p:scale>
        <p:origin x="-1530" y="-90"/>
      </p:cViewPr>
      <p:guideLst>
        <p:guide orient="horz" pos="2929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82119" cy="464820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2"/>
            <a:ext cx="2982119" cy="464820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r>
              <a:rPr lang="en-US" smtClean="0"/>
              <a:t>02/17/2012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2982119" cy="464820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r>
              <a:rPr lang="en-US" smtClean="0"/>
              <a:t>WDSC 465-Spring 2012-OportoG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8"/>
            <a:ext cx="2982119" cy="464820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513ECA7B-FAA2-4255-B8FD-40D4E630D9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58763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82119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8102" y="2"/>
            <a:ext cx="2982119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r>
              <a:rPr lang="en-US" smtClean="0"/>
              <a:t>02/17/2012</a:t>
            </a:r>
            <a:endParaRPr lang="en-US"/>
          </a:p>
        </p:txBody>
      </p:sp>
      <p:sp>
        <p:nvSpPr>
          <p:cNvPr id="634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16013" y="696913"/>
            <a:ext cx="4649787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182" y="4415790"/>
            <a:ext cx="550545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8"/>
            <a:ext cx="2982119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en-US" smtClean="0"/>
              <a:t>WDSC 465-Spring 2012-OportoG</a:t>
            </a: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8102" y="8829968"/>
            <a:ext cx="2982119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8C8CA63-8230-4E4F-94AD-1D35B9A71E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150067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02/17/2012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WDSC 465-Spring 2012-OportoG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8CA63-8230-4E4F-94AD-1D35B9A71E8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3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r>
              <a:rPr lang="en-US" smtClean="0"/>
              <a:t>02/17/2012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Times New Roman" pitchFamily="-108" charset="0"/>
              </a:defRPr>
            </a:lvl1pPr>
          </a:lstStyle>
          <a:p>
            <a:pPr>
              <a:defRPr/>
            </a:pPr>
            <a:r>
              <a:rPr lang="en-US" smtClean="0"/>
              <a:t>WDSC 465-Spring 2012-OportoG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fld id="{73AC9124-B501-4E0C-91A1-2A30964BBC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51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02/17/2012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WDSC 465-Spring 2012-OportoG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8893-9D8A-42F8-AF14-0B4655277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02/17/2012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WDSC 465-Spring 2012-OportoG 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1B8F8-5E05-4759-9B51-64274385B8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705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02/17/2012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WDSC 465-Spring 2012-OportoG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8893-9D8A-42F8-AF14-0B4655277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83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r>
              <a:rPr lang="en-US" smtClean="0">
                <a:ea typeface="ＭＳ Ｐゴシック" charset="-128"/>
              </a:rPr>
              <a:t>02/17/2012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+mn-ea"/>
              </a:defRPr>
            </a:lvl1pPr>
          </a:lstStyle>
          <a:p>
            <a:pPr>
              <a:defRPr/>
            </a:pPr>
            <a:r>
              <a:rPr lang="en-US" smtClean="0"/>
              <a:t>WDSC 465-Spring 2012-OportoG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A8340504-14D8-421D-AAE8-57E3BB5D8C57}" type="slidenum">
              <a:rPr lang="en-US" smtClean="0">
                <a:ea typeface="ＭＳ Ｐゴシック" charset="-128"/>
              </a:rPr>
              <a:pPr/>
              <a:t>‹#›</a:t>
            </a:fld>
            <a:endParaRPr lang="en-US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197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7" r:id="rId1"/>
    <p:sldLayoutId id="2147484758" r:id="rId2"/>
    <p:sldLayoutId id="2147484759" r:id="rId3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r>
              <a:rPr lang="en-US" smtClean="0">
                <a:ea typeface="ＭＳ Ｐゴシック" charset="-128"/>
              </a:rPr>
              <a:t>02/17/2012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+mn-ea"/>
              </a:defRPr>
            </a:lvl1pPr>
          </a:lstStyle>
          <a:p>
            <a:pPr>
              <a:defRPr/>
            </a:pPr>
            <a:r>
              <a:rPr lang="en-US" smtClean="0"/>
              <a:t>WDSC 465-Spring 2012-OportoG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A8340504-14D8-421D-AAE8-57E3BB5D8C57}" type="slidenum">
              <a:rPr lang="en-US" smtClean="0">
                <a:ea typeface="ＭＳ Ｐゴシック" charset="-128"/>
              </a:rPr>
              <a:pPr/>
              <a:t>‹#›</a:t>
            </a:fld>
            <a:endParaRPr lang="en-US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094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1" r:id="rId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/url?sa=i&amp;rct=j&amp;q=&amp;source=images&amp;cd=&amp;cad=rja&amp;docid=ORDcH0am14x1JM&amp;tbnid=8KOqv0mIjeOfdM:&amp;ved=0CAUQjRw&amp;url=http://dev.physicslab.org/Document.aspx?doctype=3&amp;filename=OscillatoryMotion_BasicPendulum.xml&amp;ei=mtqwUbCoGJW34AOFwoCwAw&amp;bvm=bv.47534661,d.dmg&amp;psig=AFQjCNHoaJuhAmVj_eav5E8raWZ59pFeew&amp;ust=1370631181309255" TargetMode="External"/><Relationship Id="rId3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www.youtube.com/watch?v=JE6uAciHMuo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hyperlink" Target="http://www.google.com/url?sa=i&amp;source=images&amp;cd=&amp;cad=rja&amp;docid=Iwl7J-m8seoBeM&amp;tbnid=cfjG07bVOdc5KM:&amp;ved=0CAgQjRwwAA&amp;url=http://nosint.blogspot.com/2012/06/first-satellite-for-armed-forces-to-be.html&amp;ei=yTyxUarsCrLF4AO1roCICQ&amp;psig=AFQjCNFYwkF6Qsb8yWUzvus0r-BXKa-rUg&amp;ust=1370656329223507" TargetMode="External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google.com/url?sa=i&amp;rct=j&amp;q=&amp;source=images&amp;cd=&amp;cad=rja&amp;docid=_IjReKvUztJJ9M&amp;tbnid=KhallhKWk8kP3M:&amp;ved=0CAUQjRw&amp;url=http://quest.nasa.gov/aero/planetary/mars.html&amp;ei=OTyxUdzsLrGw4APzhoCADA&amp;bvm=bv.47534661,d.dmg&amp;psig=AFQjCNFASLI1qkW0wJTAH-Qxj47i-cHEYw&amp;ust=1370656173102505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0000FF"/>
                </a:solidFill>
              </a:rPr>
              <a:t>From Macro to Nano: Scaling and Units</a:t>
            </a:r>
            <a:endParaRPr lang="en-US" sz="3600" b="1" dirty="0" smtClean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600200"/>
            <a:ext cx="49530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Team members:</a:t>
            </a:r>
          </a:p>
          <a:p>
            <a:pPr marL="1028700" indent="0">
              <a:buNone/>
            </a:pPr>
            <a:r>
              <a:rPr lang="en-US" dirty="0" smtClean="0"/>
              <a:t>Jenny Douglas</a:t>
            </a:r>
          </a:p>
          <a:p>
            <a:pPr marL="1028700" indent="0">
              <a:buNone/>
            </a:pPr>
            <a:r>
              <a:rPr lang="en-US" dirty="0" smtClean="0"/>
              <a:t>Gloria Oporto</a:t>
            </a:r>
          </a:p>
          <a:p>
            <a:pPr marL="1028700" indent="0">
              <a:buNone/>
            </a:pPr>
            <a:r>
              <a:rPr lang="en-US" dirty="0" err="1" smtClean="0"/>
              <a:t>Aradhya</a:t>
            </a:r>
            <a:r>
              <a:rPr lang="en-US" dirty="0" smtClean="0"/>
              <a:t> Kumar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Facilitator</a:t>
            </a:r>
          </a:p>
          <a:p>
            <a:pPr marL="1028700" indent="0">
              <a:buNone/>
            </a:pPr>
            <a:r>
              <a:rPr lang="en-US" dirty="0" smtClean="0"/>
              <a:t>Mike Hanna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09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Activity – follow up</a:t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Scaling - </a:t>
            </a:r>
            <a:r>
              <a:rPr lang="en-US" sz="4000" dirty="0" smtClean="0">
                <a:solidFill>
                  <a:srgbClr val="0000FF"/>
                </a:solidFill>
              </a:rPr>
              <a:t>Surface area determination</a:t>
            </a:r>
            <a:br>
              <a:rPr lang="en-US" sz="4000" dirty="0" smtClean="0">
                <a:solidFill>
                  <a:srgbClr val="0000FF"/>
                </a:solidFill>
              </a:rPr>
            </a:b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8" y="1828800"/>
            <a:ext cx="7147112" cy="30759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3182120"/>
            <a:ext cx="609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3776547"/>
            <a:ext cx="457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4220222"/>
            <a:ext cx="457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59436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Group 1: a=5 cm, b=1 cm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6336268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Group 2: a=2 in, b=0.4 in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4600" y="318212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10200" y="3745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b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0698" y="4169215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b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4800" y="5105400"/>
            <a:ext cx="8731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prstClr val="black"/>
                </a:solidFill>
                <a:latin typeface="Calibri"/>
              </a:rPr>
              <a:t>Determine the surface area of shapes X and 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75486" y="1505634"/>
            <a:ext cx="4235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prstClr val="black"/>
                </a:solidFill>
                <a:latin typeface="Calibri"/>
              </a:rPr>
              <a:t>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10432" y="1505633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prstClr val="black"/>
                </a:solidFill>
                <a:latin typeface="Calibri"/>
              </a:rPr>
              <a:t>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0698" y="3930134"/>
            <a:ext cx="139390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Activity – follow up</a:t>
            </a:r>
            <a:br>
              <a:rPr lang="en-US" dirty="0">
                <a:solidFill>
                  <a:srgbClr val="0000FF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Physics – Unit conversion</a:t>
            </a:r>
            <a:r>
              <a:rPr lang="en-US" sz="4000" dirty="0">
                <a:solidFill>
                  <a:srgbClr val="0000FF"/>
                </a:solidFill>
              </a:rPr>
              <a:t/>
            </a:r>
            <a:br>
              <a:rPr lang="en-US" sz="4000" dirty="0">
                <a:solidFill>
                  <a:srgbClr val="0000FF"/>
                </a:solidFill>
              </a:rPr>
            </a:br>
            <a:endParaRPr lang="en-US" dirty="0"/>
          </a:p>
        </p:txBody>
      </p:sp>
      <p:pic>
        <p:nvPicPr>
          <p:cNvPr id="1026" name="Picture 2" descr="http://dev.physicslab.org/img/14c7c356-6f6e-49e4-a953-2396343435fb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635" y="1676400"/>
            <a:ext cx="332156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62000" y="5391834"/>
            <a:ext cx="7924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Calibri"/>
              </a:rPr>
              <a:t>Determine the acceleration due to gravity given the length in cm. 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11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in any introductory science course or lab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888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b="1" dirty="0">
                <a:solidFill>
                  <a:srgbClr val="0000FF"/>
                </a:solidFill>
              </a:rPr>
              <a:t>From Macro to Nano: Scaling and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Students will be able to:</a:t>
            </a:r>
          </a:p>
          <a:p>
            <a:r>
              <a:rPr lang="en-US" dirty="0" smtClean="0"/>
              <a:t>Communicate </a:t>
            </a:r>
            <a:r>
              <a:rPr lang="en-US" dirty="0"/>
              <a:t>clearly with consistent units that are appropriate to the </a:t>
            </a:r>
            <a:r>
              <a:rPr lang="en-US" dirty="0" smtClean="0"/>
              <a:t>context.</a:t>
            </a:r>
            <a:endParaRPr lang="en-US" dirty="0"/>
          </a:p>
          <a:p>
            <a:r>
              <a:rPr lang="en-US" dirty="0" smtClean="0"/>
              <a:t>Apply </a:t>
            </a:r>
            <a:r>
              <a:rPr lang="en-US" dirty="0"/>
              <a:t>order of magnitude and unit conversion to accurately solve problems and compare results with scientific </a:t>
            </a:r>
            <a:r>
              <a:rPr lang="en-US" dirty="0" smtClean="0"/>
              <a:t>peers.</a:t>
            </a:r>
            <a:endParaRPr lang="en-US" dirty="0"/>
          </a:p>
          <a:p>
            <a:r>
              <a:rPr lang="en-US" dirty="0" smtClean="0"/>
              <a:t>Understand </a:t>
            </a:r>
            <a:r>
              <a:rPr lang="en-US" dirty="0"/>
              <a:t>conversion of units and explain the consequences of incompatible </a:t>
            </a:r>
            <a:r>
              <a:rPr lang="en-US" dirty="0" smtClean="0"/>
              <a:t>units.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89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marL="0" indent="0"/>
            <a:r>
              <a:rPr lang="en-US" b="1" dirty="0">
                <a:solidFill>
                  <a:srgbClr val="0000FF"/>
                </a:solidFill>
              </a:rPr>
              <a:t>$125 Million dollar question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1219200"/>
            <a:ext cx="7620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How could you lose $125M in one minute</a:t>
            </a:r>
            <a:r>
              <a:rPr lang="en-US" sz="2800" b="1" dirty="0" smtClean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?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+mn-lt"/>
              <a:ea typeface="ＭＳ Ｐゴシック" charset="-128"/>
              <a:cs typeface="ＭＳ Ｐゴシック" charset="-128"/>
            </a:endParaRP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1. You </a:t>
            </a: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put $125M on “red” on the roulette wheel in Los 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Vegas.</a:t>
            </a: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</a:pPr>
            <a:endParaRPr lang="en-US" sz="1200" dirty="0">
              <a:latin typeface="+mn-lt"/>
              <a:ea typeface="ＭＳ Ｐゴシック" charset="-128"/>
              <a:cs typeface="ＭＳ Ｐゴシック" charset="-128"/>
            </a:endParaRP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2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. You </a:t>
            </a: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lose the vacuum in the large hadron collider in 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Geneva.</a:t>
            </a: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en-US" sz="1200" dirty="0">
              <a:latin typeface="+mn-lt"/>
              <a:ea typeface="ＭＳ Ｐゴシック" charset="-128"/>
              <a:cs typeface="ＭＳ Ｐゴシック" charset="-128"/>
            </a:endParaRP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3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. You </a:t>
            </a: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discover the human genome DNA sequence was heavily 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contaminated.</a:t>
            </a: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en-US" sz="1200" dirty="0">
              <a:latin typeface="+mn-lt"/>
              <a:ea typeface="ＭＳ Ｐゴシック" charset="-128"/>
              <a:cs typeface="ＭＳ Ｐゴシック" charset="-128"/>
            </a:endParaRP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4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. You </a:t>
            </a: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lose a Mars Orbiter en route to the 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planet.</a:t>
            </a: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en-US" sz="1200" dirty="0">
              <a:latin typeface="+mn-lt"/>
              <a:ea typeface="ＭＳ Ｐゴシック" charset="-128"/>
              <a:cs typeface="ＭＳ Ｐゴシック" charset="-128"/>
            </a:endParaRPr>
          </a:p>
          <a:p>
            <a:pPr marL="346075" marR="0" lvl="0" indent="-346075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5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. You </a:t>
            </a:r>
            <a:r>
              <a:rPr lang="en-US" sz="2400" dirty="0">
                <a:latin typeface="+mn-lt"/>
                <a:ea typeface="ＭＳ Ｐゴシック" charset="-128"/>
                <a:cs typeface="ＭＳ Ｐゴシック" charset="-128"/>
              </a:rPr>
              <a:t>lose all the primates in the NIH primary facility when PETA breaks </a:t>
            </a:r>
            <a:r>
              <a:rPr lang="en-US" sz="2400" dirty="0" smtClean="0">
                <a:latin typeface="+mn-lt"/>
                <a:ea typeface="ＭＳ Ｐゴシック" charset="-128"/>
                <a:cs typeface="ＭＳ Ｐゴシック" charset="-128"/>
              </a:rPr>
              <a:t>in.</a:t>
            </a:r>
            <a:endParaRPr lang="en-US" sz="2400" dirty="0">
              <a:latin typeface="+mn-lt"/>
              <a:ea typeface="ＭＳ Ｐゴシック" charset="-128"/>
              <a:cs typeface="ＭＳ Ｐゴシック" charset="-128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ambria"/>
                <a:ea typeface="MS Mincho"/>
                <a:cs typeface="Times New Roman"/>
              </a:rPr>
              <a:t> </a:t>
            </a:r>
            <a:endParaRPr lang="en-US" dirty="0">
              <a:effectLst/>
              <a:latin typeface="Cambria"/>
              <a:ea typeface="MS Mincho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2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38100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/>
              <a:t>Mars Orbiter </a:t>
            </a:r>
            <a:r>
              <a:rPr lang="en-US" sz="2800" dirty="0" smtClean="0"/>
              <a:t>Video</a:t>
            </a: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09700"/>
            <a:ext cx="5080000" cy="4038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91200" y="64261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Mars Climate Orbiter - YouTube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80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http://quest.nasa.gov/mars/background/images/mars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124200" y="2514600"/>
            <a:ext cx="33528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3.bp.blogspot.com/-4Wl9BXjqoQk/T8xsfjM2K2I/AAAAAAAAabg/Zb3S1UnH9Rg/s1600/SatelliteOnl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"/>
            <a:ext cx="1714499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2209800" y="785750"/>
            <a:ext cx="6172200" cy="5234050"/>
            <a:chOff x="2209800" y="785750"/>
            <a:chExt cx="6172200" cy="5234050"/>
          </a:xfrm>
        </p:grpSpPr>
        <p:grpSp>
          <p:nvGrpSpPr>
            <p:cNvPr id="12" name="Group 11"/>
            <p:cNvGrpSpPr/>
            <p:nvPr/>
          </p:nvGrpSpPr>
          <p:grpSpPr>
            <a:xfrm>
              <a:off x="2209800" y="785750"/>
              <a:ext cx="6172200" cy="5234050"/>
              <a:chOff x="2209800" y="785750"/>
              <a:chExt cx="6172200" cy="5234050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2971800" y="2362200"/>
                <a:ext cx="3657600" cy="365760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209800" y="785750"/>
                <a:ext cx="2971800" cy="1600200"/>
              </a:xfrm>
              <a:prstGeom prst="line">
                <a:avLst/>
              </a:prstGeom>
              <a:ln w="381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4876800" y="1764268"/>
                <a:ext cx="3505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00FF"/>
                    </a:solidFill>
                  </a:rPr>
                  <a:t>Intended orbit: 150 km altitude</a:t>
                </a:r>
                <a:endParaRPr lang="en-US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819400" y="849868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Speed 1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86050" y="852549"/>
            <a:ext cx="3581400" cy="2095501"/>
            <a:chOff x="2186050" y="852549"/>
            <a:chExt cx="3581400" cy="2095501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186050" y="852549"/>
              <a:ext cx="3581400" cy="209550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009900" y="1833747"/>
              <a:ext cx="952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Speed 2</a:t>
              </a:r>
              <a:endParaRPr lang="en-US" dirty="0"/>
            </a:p>
          </p:txBody>
        </p:sp>
      </p:grpSp>
      <p:sp>
        <p:nvSpPr>
          <p:cNvPr id="16" name="Explosion 2 15"/>
          <p:cNvSpPr/>
          <p:nvPr/>
        </p:nvSpPr>
        <p:spPr>
          <a:xfrm>
            <a:off x="5336475" y="2605150"/>
            <a:ext cx="861950" cy="685800"/>
          </a:xfrm>
          <a:prstGeom prst="irregularSeal2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574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50620" y="1676400"/>
            <a:ext cx="2735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0000FF"/>
                </a:solidFill>
              </a:rPr>
              <a:t>Team 1</a:t>
            </a:r>
            <a:r>
              <a:rPr lang="en-US" b="1" dirty="0">
                <a:solidFill>
                  <a:srgbClr val="0000FF"/>
                </a:solidFill>
              </a:rPr>
              <a:t>:</a:t>
            </a:r>
          </a:p>
          <a:p>
            <a:r>
              <a:rPr lang="en-US" dirty="0">
                <a:solidFill>
                  <a:prstClr val="black"/>
                </a:solidFill>
              </a:rPr>
              <a:t>Design the software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</a:rPr>
              <a:t>Units: </a:t>
            </a:r>
            <a:r>
              <a:rPr lang="en-US" b="1" dirty="0" smtClean="0">
                <a:solidFill>
                  <a:srgbClr val="0000FF"/>
                </a:solidFill>
              </a:rPr>
              <a:t>English (</a:t>
            </a:r>
            <a:r>
              <a:rPr lang="en-US" b="1" dirty="0" err="1" smtClean="0">
                <a:solidFill>
                  <a:srgbClr val="0000FF"/>
                </a:solidFill>
              </a:rPr>
              <a:t>lb</a:t>
            </a:r>
            <a:r>
              <a:rPr lang="en-US" b="1" dirty="0" smtClean="0">
                <a:solidFill>
                  <a:srgbClr val="0000FF"/>
                </a:solidFill>
              </a:rPr>
              <a:t>, in, </a:t>
            </a:r>
            <a:r>
              <a:rPr lang="en-US" b="1" dirty="0" err="1" smtClean="0">
                <a:solidFill>
                  <a:srgbClr val="0000FF"/>
                </a:solidFill>
              </a:rPr>
              <a:t>ft</a:t>
            </a:r>
            <a:r>
              <a:rPr lang="en-US" b="1" dirty="0" smtClean="0">
                <a:solidFill>
                  <a:srgbClr val="0000FF"/>
                </a:solidFill>
              </a:rPr>
              <a:t>)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3644" y="1676400"/>
            <a:ext cx="3256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Team 2</a:t>
            </a:r>
            <a:r>
              <a:rPr lang="en-US" b="1" dirty="0">
                <a:solidFill>
                  <a:srgbClr val="FF0000"/>
                </a:solidFill>
              </a:rPr>
              <a:t>:</a:t>
            </a:r>
          </a:p>
          <a:p>
            <a:r>
              <a:rPr lang="en-US" dirty="0">
                <a:solidFill>
                  <a:prstClr val="black"/>
                </a:solidFill>
              </a:rPr>
              <a:t>Provide the information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Units: Metric (SI</a:t>
            </a:r>
            <a:r>
              <a:rPr lang="en-US" b="1" dirty="0" smtClean="0">
                <a:solidFill>
                  <a:srgbClr val="FF0000"/>
                </a:solidFill>
              </a:rPr>
              <a:t>) (km, m, g)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736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61494"/>
              </p:ext>
            </p:extLst>
          </p:nvPr>
        </p:nvGraphicFramePr>
        <p:xfrm>
          <a:off x="2286000" y="2209800"/>
          <a:ext cx="5486400" cy="145974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61148"/>
                <a:gridCol w="2017837"/>
                <a:gridCol w="2207415"/>
              </a:tblGrid>
              <a:tr h="552450">
                <a:tc>
                  <a:txBody>
                    <a:bodyPr/>
                    <a:lstStyle/>
                    <a:p>
                      <a:endParaRPr lang="en-US" sz="2000" b="0" dirty="0"/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Newton</a:t>
                      </a:r>
                    </a:p>
                    <a:p>
                      <a:pPr algn="ctr"/>
                      <a:r>
                        <a:rPr lang="en-US" sz="2000" b="1" dirty="0" smtClean="0"/>
                        <a:t>(SI </a:t>
                      </a:r>
                      <a:r>
                        <a:rPr lang="en-US" sz="2000" b="1" dirty="0"/>
                        <a:t>unit)</a:t>
                      </a: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pound-force</a:t>
                      </a:r>
                    </a:p>
                    <a:p>
                      <a:pPr algn="ctr"/>
                      <a:r>
                        <a:rPr lang="en-US" sz="2000" b="1" dirty="0" smtClean="0"/>
                        <a:t>(English</a:t>
                      </a:r>
                      <a:r>
                        <a:rPr lang="en-US" sz="2000" b="1" baseline="0" dirty="0" smtClean="0"/>
                        <a:t> unit)</a:t>
                      </a:r>
                      <a:endParaRPr lang="en-US" sz="2000" b="1" dirty="0"/>
                    </a:p>
                  </a:txBody>
                  <a:tcPr marL="76711" marR="76711" marT="38356" marB="38356"/>
                </a:tc>
              </a:tr>
              <a:tr h="386715">
                <a:tc>
                  <a:txBody>
                    <a:bodyPr/>
                    <a:lstStyle/>
                    <a:p>
                      <a:r>
                        <a:rPr lang="en-US" sz="2000" dirty="0"/>
                        <a:t>1 N</a:t>
                      </a: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≡ 1 </a:t>
                      </a:r>
                      <a:r>
                        <a:rPr lang="en-US" sz="2000" dirty="0" err="1"/>
                        <a:t>kg·m</a:t>
                      </a:r>
                      <a:r>
                        <a:rPr lang="en-US" sz="2000" dirty="0"/>
                        <a:t>/s²</a:t>
                      </a: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≈ 0.22481 </a:t>
                      </a:r>
                      <a:r>
                        <a:rPr lang="en-US" sz="2000" dirty="0" err="1"/>
                        <a:t>lb</a:t>
                      </a:r>
                      <a:r>
                        <a:rPr lang="en-US" sz="2000" baseline="-25000" dirty="0" err="1"/>
                        <a:t>F</a:t>
                      </a:r>
                      <a:endParaRPr lang="en-US" sz="2000" dirty="0"/>
                    </a:p>
                  </a:txBody>
                  <a:tcPr marL="76711" marR="76711" marT="38356" marB="38356"/>
                </a:tc>
              </a:tr>
              <a:tr h="386715">
                <a:tc>
                  <a:txBody>
                    <a:bodyPr/>
                    <a:lstStyle/>
                    <a:p>
                      <a:r>
                        <a:rPr lang="en-US" sz="2000" dirty="0"/>
                        <a:t>1 </a:t>
                      </a:r>
                      <a:r>
                        <a:rPr lang="en-US" sz="2000" dirty="0" err="1"/>
                        <a:t>lb</a:t>
                      </a:r>
                      <a:r>
                        <a:rPr lang="en-US" sz="2000" baseline="-25000" dirty="0" err="1"/>
                        <a:t>F</a:t>
                      </a:r>
                      <a:endParaRPr lang="en-US" sz="2000" dirty="0"/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≈ 4.448222 N</a:t>
                      </a: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≡ </a:t>
                      </a:r>
                      <a:r>
                        <a:rPr lang="en-US" sz="2000" dirty="0" err="1"/>
                        <a:t>g</a:t>
                      </a:r>
                      <a:r>
                        <a:rPr lang="en-US" sz="2000" baseline="-25000" dirty="0" err="1"/>
                        <a:t>n</a:t>
                      </a:r>
                      <a:r>
                        <a:rPr lang="en-US" sz="2000" dirty="0"/>
                        <a:t>·(</a:t>
                      </a:r>
                      <a:r>
                        <a:rPr lang="en-US" sz="2000" dirty="0" smtClean="0"/>
                        <a:t>1 </a:t>
                      </a:r>
                      <a:r>
                        <a:rPr lang="en-US" sz="2000" dirty="0" err="1" smtClean="0"/>
                        <a:t>lb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 marL="76711" marR="76711" marT="38356" marB="38356"/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044575" y="1868701"/>
            <a:ext cx="2536825" cy="34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 charset="0"/>
              </a:rPr>
              <a:t>Units of force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17767" y="304800"/>
            <a:ext cx="78102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0" hangingPunct="0"/>
            <a:r>
              <a:rPr lang="en-US" sz="4000" b="1" dirty="0">
                <a:solidFill>
                  <a:srgbClr val="0000FF"/>
                </a:solidFill>
                <a:latin typeface="Calibri"/>
                <a:cs typeface="Calibri" pitchFamily="34" charset="0"/>
              </a:rPr>
              <a:t>Example of units and its conversion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17766" y="5943600"/>
            <a:ext cx="7969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/>
            <a:r>
              <a:rPr lang="en-US" sz="1400" dirty="0">
                <a:solidFill>
                  <a:prstClr val="black"/>
                </a:solidFill>
              </a:rPr>
              <a:t>* The value of </a:t>
            </a:r>
            <a:r>
              <a:rPr lang="en-US" sz="1400" i="1" dirty="0" err="1">
                <a:solidFill>
                  <a:prstClr val="black"/>
                </a:solidFill>
              </a:rPr>
              <a:t>g</a:t>
            </a:r>
            <a:r>
              <a:rPr lang="en-US" sz="1400" i="1" baseline="-25000" dirty="0" err="1">
                <a:solidFill>
                  <a:prstClr val="black"/>
                </a:solidFill>
              </a:rPr>
              <a:t>n</a:t>
            </a:r>
            <a:r>
              <a:rPr lang="en-US" sz="1400" dirty="0">
                <a:solidFill>
                  <a:prstClr val="black"/>
                </a:solidFill>
              </a:rPr>
              <a:t> as used in the official definition of the kilogram-force is used here for all gravitational units.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600200" y="1143000"/>
                <a:ext cx="64207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=""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𝐹𝑜𝑟𝑐𝑒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, 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𝑭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=(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𝑚𝑎𝑠𝑠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, 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) </m:t>
                      </m:r>
                      <m:r>
                        <m:rPr>
                          <m:sty m:val="p"/>
                        </m:rPr>
                        <a:rPr lang="en-US" sz="2400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x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 (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𝑎𝑐𝑐𝑒𝑙𝑒𝑟𝑎𝑡𝑖𝑜𝑛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, 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𝒂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𝑜𝑟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 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𝒈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cs typeface="+mn-cs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1143000"/>
                <a:ext cx="6420732" cy="461665"/>
              </a:xfrm>
              <a:prstGeom prst="rect">
                <a:avLst/>
              </a:prstGeom>
              <a:blipFill rotWithShape="1">
                <a:blip r:embed="rId2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85800" y="5029200"/>
                <a:ext cx="5385853" cy="4217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prstClr val="black"/>
                    </a:solidFill>
                  </a:rPr>
                  <a:t>1 </a:t>
                </a:r>
                <a:r>
                  <a:rPr lang="en-US" sz="1600" dirty="0" err="1">
                    <a:solidFill>
                      <a:prstClr val="black"/>
                    </a:solidFill>
                  </a:rPr>
                  <a:t>lbf</a:t>
                </a:r>
                <a:r>
                  <a:rPr lang="en-US" sz="1600" dirty="0">
                    <a:solidFill>
                      <a:prstClr val="black"/>
                    </a:solidFill>
                  </a:rPr>
                  <a:t>= 1 </a:t>
                </a:r>
                <a:r>
                  <a:rPr lang="en-US" sz="1600" dirty="0" err="1">
                    <a:solidFill>
                      <a:prstClr val="black"/>
                    </a:solidFill>
                  </a:rPr>
                  <a:t>lb</a:t>
                </a:r>
                <a:r>
                  <a:rPr lang="en-US" sz="1600" dirty="0">
                    <a:solidFill>
                      <a:prstClr val="black"/>
                    </a:solidFill>
                  </a:rPr>
                  <a:t> x </a:t>
                </a:r>
                <a:r>
                  <a:rPr lang="en-US" sz="1600" i="1" dirty="0" err="1">
                    <a:solidFill>
                      <a:prstClr val="black"/>
                    </a:solidFill>
                  </a:rPr>
                  <a:t>g</a:t>
                </a:r>
                <a:r>
                  <a:rPr lang="en-US" sz="16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sz="1600" i="1" baseline="-25000" dirty="0">
                    <a:solidFill>
                      <a:prstClr val="black"/>
                    </a:solidFill>
                  </a:rPr>
                  <a:t> </a:t>
                </a:r>
                <a:r>
                  <a:rPr lang="en-US" sz="1600" dirty="0">
                    <a:solidFill>
                      <a:prstClr val="black"/>
                    </a:solidFill>
                  </a:rPr>
                  <a:t>= 0.4536 kg x 9.80665</a:t>
                </a:r>
                <a14:m>
                  <m:oMath xmlns="" xmlns:m="http://schemas.openxmlformats.org/officeDocument/2006/math">
                    <m:r>
                      <a:rPr lang="en-US" sz="1600">
                        <a:solidFill>
                          <a:prstClr val="black"/>
                        </a:solidFill>
                        <a:latin typeface="Cambria Math"/>
                        <a:cs typeface="+mn-cs"/>
                      </a:rPr>
                      <m:t> </m:t>
                    </m:r>
                    <m:f>
                      <m:fPr>
                        <m:ctrlPr>
                          <a:rPr lang="en-US" sz="1600" i="1">
                            <a:solidFill>
                              <a:prstClr val="black"/>
                            </a:solidFill>
                            <a:latin typeface="Cambria Math"/>
                            <a:cs typeface="+mn-cs"/>
                          </a:rPr>
                        </m:ctrlPr>
                      </m:fPr>
                      <m:num>
                        <m:r>
                          <a:rPr lang="en-US" sz="1600">
                            <a:solidFill>
                              <a:prstClr val="black"/>
                            </a:solidFill>
                            <a:latin typeface="Cambria Math"/>
                            <a:cs typeface="+mn-cs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lang="en-US" sz="1600">
                                <a:solidFill>
                                  <a:prstClr val="black"/>
                                </a:solidFill>
                                <a:latin typeface="Cambria Math"/>
                                <a:cs typeface="+mn-cs"/>
                              </a:rPr>
                              <m:t>𝑠</m:t>
                            </m:r>
                          </m:e>
                          <m:sup>
                            <m:r>
                              <a:rPr lang="en-US" sz="1600">
                                <a:solidFill>
                                  <a:prstClr val="black"/>
                                </a:solidFill>
                                <a:latin typeface="Cambria Math"/>
                                <a:cs typeface="+mn-cs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1600">
                        <a:solidFill>
                          <a:prstClr val="black"/>
                        </a:solidFill>
                        <a:latin typeface="Cambria Math"/>
                        <a:cs typeface="+mn-cs"/>
                      </a:rPr>
                      <m:t>=4.45 </m:t>
                    </m:r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/>
                        <a:cs typeface="+mn-cs"/>
                      </a:rPr>
                      <m:t>N</m:t>
                    </m:r>
                  </m:oMath>
                </a14:m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029200"/>
                <a:ext cx="5385853" cy="421782"/>
              </a:xfrm>
              <a:prstGeom prst="rect">
                <a:avLst/>
              </a:prstGeom>
              <a:blipFill rotWithShape="1">
                <a:blip r:embed="rId3"/>
                <a:stretch>
                  <a:fillRect l="-680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352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b="1" dirty="0">
                <a:solidFill>
                  <a:srgbClr val="0000FF"/>
                </a:solidFill>
                <a:latin typeface="Calibri"/>
                <a:ea typeface="+mn-ea"/>
                <a:cs typeface="Calibri" pitchFamily="34" charset="0"/>
              </a:rPr>
              <a:t>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219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We are going at 60 miles/h, what would be the equivalent in m/s?  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3072825"/>
            <a:ext cx="3870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/>
                <a:ea typeface="ＭＳ Ｐゴシック" charset="-128"/>
              </a:rPr>
              <a:t>What do you know?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387578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/>
                <a:ea typeface="ＭＳ Ｐゴシック" charset="-128"/>
              </a:rPr>
              <a:t>What do you need to know?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8200" y="5029198"/>
            <a:ext cx="3687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/>
                <a:ea typeface="ＭＳ Ｐゴシック" charset="-128"/>
              </a:rPr>
              <a:t>Solve the problem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648893-9D8A-42F8-AF14-0B465527795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00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21623</TotalTime>
  <Words>453</Words>
  <Application>Microsoft Macintosh PowerPoint</Application>
  <PresentationFormat>On-screen Show (4:3)</PresentationFormat>
  <Paragraphs>85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2_Office Theme</vt:lpstr>
      <vt:lpstr>1_Office Theme</vt:lpstr>
      <vt:lpstr>From Macro to Nano: Scaling and Units</vt:lpstr>
      <vt:lpstr>Target Audience</vt:lpstr>
      <vt:lpstr>From Macro to Nano: Scaling and Units</vt:lpstr>
      <vt:lpstr>$125 Million dollar question</vt:lpstr>
      <vt:lpstr>PowerPoint Presentation</vt:lpstr>
      <vt:lpstr>PowerPoint Presentation</vt:lpstr>
      <vt:lpstr>PowerPoint Presentation</vt:lpstr>
      <vt:lpstr>PowerPoint Presentation</vt:lpstr>
      <vt:lpstr>Activity</vt:lpstr>
      <vt:lpstr>Activity – follow up Scaling - Surface area determination </vt:lpstr>
      <vt:lpstr>Activity – follow up Physics – Unit conversion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gloria.oporto</dc:creator>
  <cp:lastModifiedBy>Jennifer Douglas</cp:lastModifiedBy>
  <cp:revision>1402</cp:revision>
  <cp:lastPrinted>2011-02-16T16:11:06Z</cp:lastPrinted>
  <dcterms:created xsi:type="dcterms:W3CDTF">2007-01-16T18:38:03Z</dcterms:created>
  <dcterms:modified xsi:type="dcterms:W3CDTF">2013-06-07T14:39:50Z</dcterms:modified>
</cp:coreProperties>
</file>